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2051"/>
          <p:cNvSpPr txBox="1"/>
          <p:nvPr/>
        </p:nvSpPr>
        <p:spPr>
          <a:xfrm>
            <a:off x="1908175" y="188913"/>
            <a:ext cx="51847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Long Division examples</a:t>
            </a:r>
            <a:endParaRPr sz="3200"/>
          </a:p>
        </p:txBody>
      </p:sp>
      <p:sp>
        <p:nvSpPr>
          <p:cNvPr id="2053" name="Text Box 2052"/>
          <p:cNvSpPr txBox="1"/>
          <p:nvPr/>
        </p:nvSpPr>
        <p:spPr>
          <a:xfrm>
            <a:off x="2627313" y="981075"/>
            <a:ext cx="21605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1911 </a:t>
            </a:r>
            <a:r>
              <a:rPr sz="3200">
                <a:sym typeface="Symbol" panose="05050102010706020507" pitchFamily="18" charset="2"/>
              </a:rPr>
              <a:t> 13</a:t>
            </a:r>
            <a:endParaRPr sz="3200">
              <a:sym typeface="Symbol" panose="05050102010706020507" pitchFamily="18" charset="2"/>
            </a:endParaRPr>
          </a:p>
        </p:txBody>
      </p:sp>
      <p:sp>
        <p:nvSpPr>
          <p:cNvPr id="2054" name="Text Box 2053"/>
          <p:cNvSpPr txBox="1"/>
          <p:nvPr/>
        </p:nvSpPr>
        <p:spPr>
          <a:xfrm>
            <a:off x="971550" y="2276475"/>
            <a:ext cx="4679950" cy="3441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/>
              <a:t>It is often easiest to list the multiples of the number you are dividing by</a:t>
            </a:r>
            <a:endParaRPr sz="4400"/>
          </a:p>
        </p:txBody>
      </p:sp>
      <p:sp>
        <p:nvSpPr>
          <p:cNvPr id="2055" name="Text Box 2054"/>
          <p:cNvSpPr txBox="1"/>
          <p:nvPr/>
        </p:nvSpPr>
        <p:spPr>
          <a:xfrm>
            <a:off x="7956550" y="2060575"/>
            <a:ext cx="936625" cy="4248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13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26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39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52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65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78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91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104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117</a:t>
            </a:r>
            <a:endParaRPr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5" name="Text Box 3074"/>
          <p:cNvSpPr txBox="1"/>
          <p:nvPr/>
        </p:nvSpPr>
        <p:spPr>
          <a:xfrm>
            <a:off x="2411413" y="333375"/>
            <a:ext cx="21605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1911 </a:t>
            </a:r>
            <a:r>
              <a:rPr sz="3200">
                <a:sym typeface="Symbol" panose="05050102010706020507" pitchFamily="18" charset="2"/>
              </a:rPr>
              <a:t> 13</a:t>
            </a:r>
            <a:endParaRPr sz="3200">
              <a:sym typeface="Symbol" panose="05050102010706020507" pitchFamily="18" charset="2"/>
            </a:endParaRPr>
          </a:p>
        </p:txBody>
      </p:sp>
      <p:sp>
        <p:nvSpPr>
          <p:cNvPr id="3077" name="Text Box 3076"/>
          <p:cNvSpPr txBox="1"/>
          <p:nvPr/>
        </p:nvSpPr>
        <p:spPr>
          <a:xfrm>
            <a:off x="7956550" y="2060575"/>
            <a:ext cx="936625" cy="4248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13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26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39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52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65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78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91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104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117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3078" name="Text Box 3077"/>
          <p:cNvSpPr txBox="1"/>
          <p:nvPr/>
        </p:nvSpPr>
        <p:spPr>
          <a:xfrm>
            <a:off x="2627313" y="1628775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1 9 1 1</a:t>
            </a:r>
            <a:endParaRPr sz="3600"/>
          </a:p>
        </p:txBody>
      </p:sp>
      <p:sp>
        <p:nvSpPr>
          <p:cNvPr id="3079" name="Text Box 3078"/>
          <p:cNvSpPr txBox="1"/>
          <p:nvPr/>
        </p:nvSpPr>
        <p:spPr>
          <a:xfrm>
            <a:off x="1331913" y="1628775"/>
            <a:ext cx="9366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1 3</a:t>
            </a:r>
            <a:endParaRPr sz="3600"/>
          </a:p>
        </p:txBody>
      </p:sp>
      <p:sp>
        <p:nvSpPr>
          <p:cNvPr id="3080" name="Straight Connector 3079"/>
          <p:cNvSpPr/>
          <p:nvPr/>
        </p:nvSpPr>
        <p:spPr>
          <a:xfrm flipH="1" flipV="1">
            <a:off x="2484438" y="1628775"/>
            <a:ext cx="0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81" name="Straight Connector 3080"/>
          <p:cNvSpPr/>
          <p:nvPr/>
        </p:nvSpPr>
        <p:spPr>
          <a:xfrm flipV="1">
            <a:off x="2484438" y="1628775"/>
            <a:ext cx="19431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82" name="Text Box 3081"/>
          <p:cNvSpPr txBox="1"/>
          <p:nvPr/>
        </p:nvSpPr>
        <p:spPr>
          <a:xfrm>
            <a:off x="29876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chemeClr val="hlink"/>
                </a:solidFill>
              </a:rPr>
              <a:t>1</a:t>
            </a:r>
            <a:endParaRPr sz="3600">
              <a:solidFill>
                <a:schemeClr val="hlink"/>
              </a:solidFill>
            </a:endParaRPr>
          </a:p>
        </p:txBody>
      </p:sp>
      <p:sp>
        <p:nvSpPr>
          <p:cNvPr id="3083" name="Text Box 3082"/>
          <p:cNvSpPr txBox="1"/>
          <p:nvPr/>
        </p:nvSpPr>
        <p:spPr>
          <a:xfrm>
            <a:off x="468313" y="2276475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13 x </a:t>
            </a:r>
            <a:r>
              <a:rPr sz="3600">
                <a:solidFill>
                  <a:schemeClr val="hlink"/>
                </a:solidFill>
              </a:rPr>
              <a:t>1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3084" name="Text Box 3083"/>
          <p:cNvSpPr txBox="1"/>
          <p:nvPr/>
        </p:nvSpPr>
        <p:spPr>
          <a:xfrm>
            <a:off x="2555875" y="2205038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1 3</a:t>
            </a:r>
            <a:endParaRPr sz="3600"/>
          </a:p>
        </p:txBody>
      </p:sp>
      <p:sp>
        <p:nvSpPr>
          <p:cNvPr id="3085" name="Straight Connector 3084"/>
          <p:cNvSpPr/>
          <p:nvPr/>
        </p:nvSpPr>
        <p:spPr>
          <a:xfrm>
            <a:off x="2411413" y="2781300"/>
            <a:ext cx="22320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86" name="Text Box 3085"/>
          <p:cNvSpPr txBox="1"/>
          <p:nvPr/>
        </p:nvSpPr>
        <p:spPr>
          <a:xfrm>
            <a:off x="2987675" y="2852738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6 </a:t>
            </a:r>
            <a:endParaRPr sz="3600"/>
          </a:p>
        </p:txBody>
      </p:sp>
      <p:sp>
        <p:nvSpPr>
          <p:cNvPr id="3087" name="Text Box 3086"/>
          <p:cNvSpPr txBox="1"/>
          <p:nvPr/>
        </p:nvSpPr>
        <p:spPr>
          <a:xfrm>
            <a:off x="2987675" y="3429000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5 2</a:t>
            </a:r>
            <a:endParaRPr sz="3600"/>
          </a:p>
        </p:txBody>
      </p:sp>
      <p:sp>
        <p:nvSpPr>
          <p:cNvPr id="3088" name="Text Box 3087"/>
          <p:cNvSpPr txBox="1"/>
          <p:nvPr/>
        </p:nvSpPr>
        <p:spPr>
          <a:xfrm>
            <a:off x="3276600" y="4076700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9</a:t>
            </a:r>
            <a:endParaRPr sz="3600"/>
          </a:p>
        </p:txBody>
      </p:sp>
      <p:sp>
        <p:nvSpPr>
          <p:cNvPr id="3089" name="Text Box 3088"/>
          <p:cNvSpPr txBox="1"/>
          <p:nvPr/>
        </p:nvSpPr>
        <p:spPr>
          <a:xfrm>
            <a:off x="468313" y="3357563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13 x </a:t>
            </a:r>
            <a:r>
              <a:rPr sz="3600">
                <a:solidFill>
                  <a:schemeClr val="folHlink"/>
                </a:solidFill>
              </a:rPr>
              <a:t>4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3090" name="Text Box 3089"/>
          <p:cNvSpPr txBox="1"/>
          <p:nvPr/>
        </p:nvSpPr>
        <p:spPr>
          <a:xfrm>
            <a:off x="468313" y="4652963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13 x </a:t>
            </a:r>
            <a:r>
              <a:rPr sz="3600">
                <a:solidFill>
                  <a:srgbClr val="FF00FF"/>
                </a:solidFill>
              </a:rPr>
              <a:t>7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3091" name="Text Box 3090"/>
          <p:cNvSpPr txBox="1"/>
          <p:nvPr/>
        </p:nvSpPr>
        <p:spPr>
          <a:xfrm>
            <a:off x="38512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rgbClr val="FF00FF"/>
                </a:solidFill>
              </a:rPr>
              <a:t>7</a:t>
            </a:r>
            <a:endParaRPr sz="3600">
              <a:solidFill>
                <a:srgbClr val="FF00FF"/>
              </a:solidFill>
            </a:endParaRPr>
          </a:p>
        </p:txBody>
      </p:sp>
      <p:sp>
        <p:nvSpPr>
          <p:cNvPr id="3092" name="Text Box 3091"/>
          <p:cNvSpPr txBox="1"/>
          <p:nvPr/>
        </p:nvSpPr>
        <p:spPr>
          <a:xfrm>
            <a:off x="34194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chemeClr val="folHlink"/>
                </a:solidFill>
              </a:rPr>
              <a:t>4</a:t>
            </a:r>
            <a:endParaRPr sz="3600">
              <a:solidFill>
                <a:schemeClr val="folHlink"/>
              </a:solidFill>
            </a:endParaRPr>
          </a:p>
        </p:txBody>
      </p:sp>
      <p:sp>
        <p:nvSpPr>
          <p:cNvPr id="3093" name="Straight Connector 3092"/>
          <p:cNvSpPr/>
          <p:nvPr/>
        </p:nvSpPr>
        <p:spPr>
          <a:xfrm>
            <a:off x="2916238" y="4005263"/>
            <a:ext cx="25193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94" name="Text Box 3093"/>
          <p:cNvSpPr txBox="1"/>
          <p:nvPr/>
        </p:nvSpPr>
        <p:spPr>
          <a:xfrm>
            <a:off x="3276600" y="4724400"/>
            <a:ext cx="819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9 1</a:t>
            </a:r>
            <a:endParaRPr sz="3600"/>
          </a:p>
        </p:txBody>
      </p:sp>
      <p:sp>
        <p:nvSpPr>
          <p:cNvPr id="3095" name="Text Box 3094"/>
          <p:cNvSpPr txBox="1"/>
          <p:nvPr/>
        </p:nvSpPr>
        <p:spPr>
          <a:xfrm>
            <a:off x="2051050" y="5734050"/>
            <a:ext cx="23050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 err="1"/>
              <a:t>Ans</a:t>
            </a:r>
            <a:r>
              <a:rPr sz="3600"/>
              <a:t> 147</a:t>
            </a:r>
            <a:endParaRPr sz="3600"/>
          </a:p>
        </p:txBody>
      </p:sp>
      <p:sp>
        <p:nvSpPr>
          <p:cNvPr id="3096" name="Text Box 3095"/>
          <p:cNvSpPr txBox="1"/>
          <p:nvPr/>
        </p:nvSpPr>
        <p:spPr>
          <a:xfrm>
            <a:off x="3348038" y="2852738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1</a:t>
            </a:r>
            <a:endParaRPr sz="3600"/>
          </a:p>
        </p:txBody>
      </p:sp>
      <p:sp>
        <p:nvSpPr>
          <p:cNvPr id="3097" name="Text Box 3096"/>
          <p:cNvSpPr txBox="1"/>
          <p:nvPr/>
        </p:nvSpPr>
        <p:spPr>
          <a:xfrm>
            <a:off x="3708400" y="4076700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1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2" grpId="0"/>
      <p:bldP spid="3083" grpId="0"/>
      <p:bldP spid="3084" grpId="0"/>
      <p:bldP spid="3086" grpId="0"/>
      <p:bldP spid="3087" grpId="0"/>
      <p:bldP spid="3088" grpId="0"/>
      <p:bldP spid="3089" grpId="0"/>
      <p:bldP spid="3090" grpId="0"/>
      <p:bldP spid="3091" grpId="1"/>
      <p:bldP spid="3092" grpId="0"/>
      <p:bldP spid="3094" grpId="0"/>
      <p:bldP spid="3095" grpId="0"/>
      <p:bldP spid="3096" grpId="0"/>
      <p:bldP spid="3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4097"/>
          <p:cNvSpPr txBox="1"/>
          <p:nvPr/>
        </p:nvSpPr>
        <p:spPr>
          <a:xfrm>
            <a:off x="1835150" y="333375"/>
            <a:ext cx="288131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6.795 </a:t>
            </a:r>
            <a:r>
              <a:rPr sz="3200">
                <a:sym typeface="Symbol" panose="05050102010706020507" pitchFamily="18" charset="2"/>
              </a:rPr>
              <a:t> 1.5</a:t>
            </a:r>
            <a:endParaRPr sz="3200">
              <a:sym typeface="Symbol" panose="05050102010706020507" pitchFamily="18" charset="2"/>
            </a:endParaRPr>
          </a:p>
        </p:txBody>
      </p:sp>
      <p:sp>
        <p:nvSpPr>
          <p:cNvPr id="4099" name="Text Box 4098"/>
          <p:cNvSpPr txBox="1"/>
          <p:nvPr/>
        </p:nvSpPr>
        <p:spPr>
          <a:xfrm>
            <a:off x="7956550" y="2060575"/>
            <a:ext cx="936625" cy="4248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30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45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60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75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90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105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120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135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4100" name="Text Box 4099"/>
          <p:cNvSpPr txBox="1"/>
          <p:nvPr/>
        </p:nvSpPr>
        <p:spPr>
          <a:xfrm>
            <a:off x="2627313" y="1628775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6 7.9 5</a:t>
            </a:r>
            <a:endParaRPr sz="3600"/>
          </a:p>
        </p:txBody>
      </p:sp>
      <p:sp>
        <p:nvSpPr>
          <p:cNvPr id="4101" name="Text Box 4100"/>
          <p:cNvSpPr txBox="1"/>
          <p:nvPr/>
        </p:nvSpPr>
        <p:spPr>
          <a:xfrm>
            <a:off x="1331913" y="1628775"/>
            <a:ext cx="9366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1 5</a:t>
            </a:r>
            <a:endParaRPr sz="3600"/>
          </a:p>
        </p:txBody>
      </p:sp>
      <p:sp>
        <p:nvSpPr>
          <p:cNvPr id="4102" name="Straight Connector 4101"/>
          <p:cNvSpPr/>
          <p:nvPr/>
        </p:nvSpPr>
        <p:spPr>
          <a:xfrm flipH="1" flipV="1">
            <a:off x="2484438" y="1628775"/>
            <a:ext cx="0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3" name="Straight Connector 4102"/>
          <p:cNvSpPr/>
          <p:nvPr/>
        </p:nvSpPr>
        <p:spPr>
          <a:xfrm flipV="1">
            <a:off x="2484438" y="1628775"/>
            <a:ext cx="19431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4" name="Text Box 4103"/>
          <p:cNvSpPr txBox="1"/>
          <p:nvPr/>
        </p:nvSpPr>
        <p:spPr>
          <a:xfrm>
            <a:off x="29876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chemeClr val="hlink"/>
                </a:solidFill>
              </a:rPr>
              <a:t>4</a:t>
            </a:r>
            <a:endParaRPr sz="3600">
              <a:solidFill>
                <a:schemeClr val="hlink"/>
              </a:solidFill>
            </a:endParaRPr>
          </a:p>
        </p:txBody>
      </p:sp>
      <p:sp>
        <p:nvSpPr>
          <p:cNvPr id="4105" name="Text Box 4104"/>
          <p:cNvSpPr txBox="1"/>
          <p:nvPr/>
        </p:nvSpPr>
        <p:spPr>
          <a:xfrm>
            <a:off x="468313" y="2276475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15 x </a:t>
            </a:r>
            <a:r>
              <a:rPr sz="3600">
                <a:solidFill>
                  <a:schemeClr val="hlink"/>
                </a:solidFill>
              </a:rPr>
              <a:t>4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4106" name="Text Box 4105"/>
          <p:cNvSpPr txBox="1"/>
          <p:nvPr/>
        </p:nvSpPr>
        <p:spPr>
          <a:xfrm>
            <a:off x="2555875" y="2205038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6 0</a:t>
            </a:r>
            <a:endParaRPr sz="3600"/>
          </a:p>
        </p:txBody>
      </p:sp>
      <p:sp>
        <p:nvSpPr>
          <p:cNvPr id="4107" name="Straight Connector 4106"/>
          <p:cNvSpPr/>
          <p:nvPr/>
        </p:nvSpPr>
        <p:spPr>
          <a:xfrm>
            <a:off x="2411413" y="2781300"/>
            <a:ext cx="22320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8" name="Text Box 4107"/>
          <p:cNvSpPr txBox="1"/>
          <p:nvPr/>
        </p:nvSpPr>
        <p:spPr>
          <a:xfrm>
            <a:off x="2987675" y="2852738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7 </a:t>
            </a:r>
            <a:endParaRPr sz="3600"/>
          </a:p>
        </p:txBody>
      </p:sp>
      <p:sp>
        <p:nvSpPr>
          <p:cNvPr id="4109" name="Text Box 4108"/>
          <p:cNvSpPr txBox="1"/>
          <p:nvPr/>
        </p:nvSpPr>
        <p:spPr>
          <a:xfrm>
            <a:off x="2987675" y="3429000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7 5</a:t>
            </a:r>
            <a:endParaRPr sz="3600"/>
          </a:p>
        </p:txBody>
      </p:sp>
      <p:sp>
        <p:nvSpPr>
          <p:cNvPr id="4110" name="Text Box 4109"/>
          <p:cNvSpPr txBox="1"/>
          <p:nvPr/>
        </p:nvSpPr>
        <p:spPr>
          <a:xfrm>
            <a:off x="3276600" y="4076700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4</a:t>
            </a:r>
            <a:endParaRPr sz="3600"/>
          </a:p>
        </p:txBody>
      </p:sp>
      <p:sp>
        <p:nvSpPr>
          <p:cNvPr id="4111" name="Text Box 4110"/>
          <p:cNvSpPr txBox="1"/>
          <p:nvPr/>
        </p:nvSpPr>
        <p:spPr>
          <a:xfrm>
            <a:off x="468313" y="3357563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15 x </a:t>
            </a:r>
            <a:r>
              <a:rPr sz="3600">
                <a:solidFill>
                  <a:schemeClr val="folHlink"/>
                </a:solidFill>
              </a:rPr>
              <a:t>5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4112" name="Text Box 4111"/>
          <p:cNvSpPr txBox="1"/>
          <p:nvPr/>
        </p:nvSpPr>
        <p:spPr>
          <a:xfrm>
            <a:off x="468313" y="4652963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15 x </a:t>
            </a:r>
            <a:r>
              <a:rPr sz="3600">
                <a:solidFill>
                  <a:srgbClr val="FF00FF"/>
                </a:solidFill>
              </a:rPr>
              <a:t>3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4113" name="Text Box 4112"/>
          <p:cNvSpPr txBox="1"/>
          <p:nvPr/>
        </p:nvSpPr>
        <p:spPr>
          <a:xfrm>
            <a:off x="38512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rgbClr val="FF00FF"/>
                </a:solidFill>
              </a:rPr>
              <a:t>3</a:t>
            </a:r>
            <a:endParaRPr sz="3600">
              <a:solidFill>
                <a:srgbClr val="FF00FF"/>
              </a:solidFill>
            </a:endParaRPr>
          </a:p>
        </p:txBody>
      </p:sp>
      <p:sp>
        <p:nvSpPr>
          <p:cNvPr id="4114" name="Text Box 4113"/>
          <p:cNvSpPr txBox="1"/>
          <p:nvPr/>
        </p:nvSpPr>
        <p:spPr>
          <a:xfrm>
            <a:off x="34194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chemeClr val="folHlink"/>
                </a:solidFill>
              </a:rPr>
              <a:t>5</a:t>
            </a:r>
            <a:endParaRPr sz="3600">
              <a:solidFill>
                <a:schemeClr val="folHlink"/>
              </a:solidFill>
            </a:endParaRPr>
          </a:p>
        </p:txBody>
      </p:sp>
      <p:sp>
        <p:nvSpPr>
          <p:cNvPr id="4115" name="Straight Connector 4114"/>
          <p:cNvSpPr/>
          <p:nvPr/>
        </p:nvSpPr>
        <p:spPr>
          <a:xfrm>
            <a:off x="2916238" y="4005263"/>
            <a:ext cx="25193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16" name="Text Box 4115"/>
          <p:cNvSpPr txBox="1"/>
          <p:nvPr/>
        </p:nvSpPr>
        <p:spPr>
          <a:xfrm>
            <a:off x="3276600" y="4724400"/>
            <a:ext cx="819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4 5</a:t>
            </a:r>
            <a:endParaRPr sz="3600"/>
          </a:p>
        </p:txBody>
      </p:sp>
      <p:sp>
        <p:nvSpPr>
          <p:cNvPr id="4117" name="Text Box 4116"/>
          <p:cNvSpPr txBox="1"/>
          <p:nvPr/>
        </p:nvSpPr>
        <p:spPr>
          <a:xfrm>
            <a:off x="2051050" y="5734050"/>
            <a:ext cx="23050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 err="1"/>
              <a:t>Ans</a:t>
            </a:r>
            <a:r>
              <a:rPr sz="3600"/>
              <a:t> 4.53</a:t>
            </a:r>
            <a:endParaRPr sz="3600"/>
          </a:p>
        </p:txBody>
      </p:sp>
      <p:sp>
        <p:nvSpPr>
          <p:cNvPr id="4118" name="Text Box 4117"/>
          <p:cNvSpPr txBox="1"/>
          <p:nvPr/>
        </p:nvSpPr>
        <p:spPr>
          <a:xfrm>
            <a:off x="3348038" y="2852738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9</a:t>
            </a:r>
            <a:endParaRPr sz="3600"/>
          </a:p>
        </p:txBody>
      </p:sp>
      <p:sp>
        <p:nvSpPr>
          <p:cNvPr id="4119" name="Text Box 4118"/>
          <p:cNvSpPr txBox="1"/>
          <p:nvPr/>
        </p:nvSpPr>
        <p:spPr>
          <a:xfrm>
            <a:off x="3708400" y="4076700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5</a:t>
            </a:r>
            <a:endParaRPr sz="3600"/>
          </a:p>
        </p:txBody>
      </p:sp>
      <p:sp>
        <p:nvSpPr>
          <p:cNvPr id="4120" name="Text Box 4119"/>
          <p:cNvSpPr txBox="1"/>
          <p:nvPr/>
        </p:nvSpPr>
        <p:spPr>
          <a:xfrm>
            <a:off x="4427538" y="333375"/>
            <a:ext cx="28813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= 67.95 </a:t>
            </a:r>
            <a:r>
              <a:rPr sz="3200">
                <a:sym typeface="Symbol" panose="05050102010706020507" pitchFamily="18" charset="2"/>
              </a:rPr>
              <a:t> 15</a:t>
            </a:r>
            <a:endParaRPr sz="3200">
              <a:sym typeface="Symbol" panose="05050102010706020507" pitchFamily="18" charset="2"/>
            </a:endParaRPr>
          </a:p>
        </p:txBody>
      </p:sp>
      <p:sp>
        <p:nvSpPr>
          <p:cNvPr id="4122" name="Oval 4121"/>
          <p:cNvSpPr/>
          <p:nvPr/>
        </p:nvSpPr>
        <p:spPr>
          <a:xfrm>
            <a:off x="3348038" y="1268413"/>
            <a:ext cx="71437" cy="71437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04" grpId="0"/>
      <p:bldP spid="4105" grpId="0"/>
      <p:bldP spid="4106" grpId="0"/>
      <p:bldP spid="4108" grpId="0"/>
      <p:bldP spid="4109" grpId="0"/>
      <p:bldP spid="4110" grpId="0"/>
      <p:bldP spid="4111" grpId="0"/>
      <p:bldP spid="4112" grpId="0"/>
      <p:bldP spid="4113" grpId="0"/>
      <p:bldP spid="4114" grpId="0"/>
      <p:bldP spid="4116" grpId="0"/>
      <p:bldP spid="4117" grpId="0"/>
      <p:bldP spid="4118" grpId="0"/>
      <p:bldP spid="4119" grpId="0"/>
      <p:bldP spid="41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5121"/>
          <p:cNvSpPr txBox="1"/>
          <p:nvPr/>
        </p:nvSpPr>
        <p:spPr>
          <a:xfrm>
            <a:off x="1476375" y="333375"/>
            <a:ext cx="32400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6.795 </a:t>
            </a:r>
            <a:r>
              <a:rPr sz="3200">
                <a:sym typeface="Symbol" panose="05050102010706020507" pitchFamily="18" charset="2"/>
              </a:rPr>
              <a:t> 0.0015</a:t>
            </a:r>
            <a:endParaRPr sz="3200">
              <a:sym typeface="Symbol" panose="05050102010706020507" pitchFamily="18" charset="2"/>
            </a:endParaRPr>
          </a:p>
        </p:txBody>
      </p:sp>
      <p:sp>
        <p:nvSpPr>
          <p:cNvPr id="5123" name="Text Box 5122"/>
          <p:cNvSpPr txBox="1"/>
          <p:nvPr/>
        </p:nvSpPr>
        <p:spPr>
          <a:xfrm>
            <a:off x="7956550" y="2060575"/>
            <a:ext cx="936625" cy="4248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30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45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60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75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90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105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120</a:t>
            </a:r>
            <a:endParaRPr sz="3200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sz="3200">
                <a:solidFill>
                  <a:srgbClr val="FF0000"/>
                </a:solidFill>
              </a:rPr>
              <a:t>135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5124" name="Text Box 5123"/>
          <p:cNvSpPr txBox="1"/>
          <p:nvPr/>
        </p:nvSpPr>
        <p:spPr>
          <a:xfrm>
            <a:off x="2627313" y="1628775"/>
            <a:ext cx="22320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6 7 9 5 0</a:t>
            </a:r>
            <a:endParaRPr sz="3600"/>
          </a:p>
        </p:txBody>
      </p:sp>
      <p:sp>
        <p:nvSpPr>
          <p:cNvPr id="5125" name="Text Box 5124"/>
          <p:cNvSpPr txBox="1"/>
          <p:nvPr/>
        </p:nvSpPr>
        <p:spPr>
          <a:xfrm>
            <a:off x="1331913" y="1628775"/>
            <a:ext cx="9366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1 5</a:t>
            </a:r>
            <a:endParaRPr sz="3600"/>
          </a:p>
        </p:txBody>
      </p:sp>
      <p:sp>
        <p:nvSpPr>
          <p:cNvPr id="5126" name="Straight Connector 5125"/>
          <p:cNvSpPr/>
          <p:nvPr/>
        </p:nvSpPr>
        <p:spPr>
          <a:xfrm flipH="1" flipV="1">
            <a:off x="2484438" y="1628775"/>
            <a:ext cx="0" cy="647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7" name="Straight Connector 5126"/>
          <p:cNvSpPr/>
          <p:nvPr/>
        </p:nvSpPr>
        <p:spPr>
          <a:xfrm flipV="1">
            <a:off x="2484438" y="1628775"/>
            <a:ext cx="19431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8" name="Text Box 5127"/>
          <p:cNvSpPr txBox="1"/>
          <p:nvPr/>
        </p:nvSpPr>
        <p:spPr>
          <a:xfrm>
            <a:off x="29876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chemeClr val="hlink"/>
                </a:solidFill>
              </a:rPr>
              <a:t>4</a:t>
            </a:r>
            <a:endParaRPr sz="3600">
              <a:solidFill>
                <a:schemeClr val="hlink"/>
              </a:solidFill>
            </a:endParaRPr>
          </a:p>
        </p:txBody>
      </p:sp>
      <p:sp>
        <p:nvSpPr>
          <p:cNvPr id="5129" name="Text Box 5128"/>
          <p:cNvSpPr txBox="1"/>
          <p:nvPr/>
        </p:nvSpPr>
        <p:spPr>
          <a:xfrm>
            <a:off x="468313" y="2276475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15 x </a:t>
            </a:r>
            <a:r>
              <a:rPr sz="3600">
                <a:solidFill>
                  <a:schemeClr val="hlink"/>
                </a:solidFill>
              </a:rPr>
              <a:t>4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5130" name="Text Box 5129"/>
          <p:cNvSpPr txBox="1"/>
          <p:nvPr/>
        </p:nvSpPr>
        <p:spPr>
          <a:xfrm>
            <a:off x="2555875" y="2205038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6 0</a:t>
            </a:r>
            <a:endParaRPr sz="3600"/>
          </a:p>
        </p:txBody>
      </p:sp>
      <p:sp>
        <p:nvSpPr>
          <p:cNvPr id="5131" name="Straight Connector 5130"/>
          <p:cNvSpPr/>
          <p:nvPr/>
        </p:nvSpPr>
        <p:spPr>
          <a:xfrm>
            <a:off x="2411413" y="2781300"/>
            <a:ext cx="22320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2" name="Text Box 5131"/>
          <p:cNvSpPr txBox="1"/>
          <p:nvPr/>
        </p:nvSpPr>
        <p:spPr>
          <a:xfrm>
            <a:off x="2987675" y="2852738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7 </a:t>
            </a:r>
            <a:endParaRPr sz="3600"/>
          </a:p>
        </p:txBody>
      </p:sp>
      <p:sp>
        <p:nvSpPr>
          <p:cNvPr id="5133" name="Text Box 5132"/>
          <p:cNvSpPr txBox="1"/>
          <p:nvPr/>
        </p:nvSpPr>
        <p:spPr>
          <a:xfrm>
            <a:off x="2987675" y="3429000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7 5</a:t>
            </a:r>
            <a:endParaRPr sz="3600"/>
          </a:p>
        </p:txBody>
      </p:sp>
      <p:sp>
        <p:nvSpPr>
          <p:cNvPr id="5134" name="Text Box 5133"/>
          <p:cNvSpPr txBox="1"/>
          <p:nvPr/>
        </p:nvSpPr>
        <p:spPr>
          <a:xfrm>
            <a:off x="3276600" y="4076700"/>
            <a:ext cx="1727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/>
              <a:t>4</a:t>
            </a:r>
            <a:endParaRPr sz="3600"/>
          </a:p>
        </p:txBody>
      </p:sp>
      <p:sp>
        <p:nvSpPr>
          <p:cNvPr id="5135" name="Text Box 5134"/>
          <p:cNvSpPr txBox="1"/>
          <p:nvPr/>
        </p:nvSpPr>
        <p:spPr>
          <a:xfrm>
            <a:off x="468313" y="3357563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15 x </a:t>
            </a:r>
            <a:r>
              <a:rPr sz="3600">
                <a:solidFill>
                  <a:schemeClr val="folHlink"/>
                </a:solidFill>
              </a:rPr>
              <a:t>5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5136" name="Text Box 5135"/>
          <p:cNvSpPr txBox="1"/>
          <p:nvPr/>
        </p:nvSpPr>
        <p:spPr>
          <a:xfrm>
            <a:off x="468313" y="4652963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solidFill>
                  <a:srgbClr val="FF0000"/>
                </a:solidFill>
              </a:rPr>
              <a:t>15 x </a:t>
            </a:r>
            <a:r>
              <a:rPr sz="3600">
                <a:solidFill>
                  <a:srgbClr val="FF00FF"/>
                </a:solidFill>
              </a:rPr>
              <a:t>3</a:t>
            </a:r>
            <a:r>
              <a:rPr sz="3600">
                <a:solidFill>
                  <a:srgbClr val="FF0000"/>
                </a:solidFill>
              </a:rPr>
              <a:t> =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5137" name="Text Box 5136"/>
          <p:cNvSpPr txBox="1"/>
          <p:nvPr/>
        </p:nvSpPr>
        <p:spPr>
          <a:xfrm>
            <a:off x="38512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rgbClr val="FF00FF"/>
                </a:solidFill>
              </a:rPr>
              <a:t>3</a:t>
            </a:r>
            <a:endParaRPr sz="3600">
              <a:solidFill>
                <a:srgbClr val="FF00FF"/>
              </a:solidFill>
            </a:endParaRPr>
          </a:p>
        </p:txBody>
      </p:sp>
      <p:sp>
        <p:nvSpPr>
          <p:cNvPr id="5138" name="Text Box 5137"/>
          <p:cNvSpPr txBox="1"/>
          <p:nvPr/>
        </p:nvSpPr>
        <p:spPr>
          <a:xfrm>
            <a:off x="3419475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>
                <a:solidFill>
                  <a:schemeClr val="folHlink"/>
                </a:solidFill>
              </a:rPr>
              <a:t>5</a:t>
            </a:r>
            <a:endParaRPr sz="3600">
              <a:solidFill>
                <a:schemeClr val="folHlink"/>
              </a:solidFill>
            </a:endParaRPr>
          </a:p>
        </p:txBody>
      </p:sp>
      <p:sp>
        <p:nvSpPr>
          <p:cNvPr id="5139" name="Straight Connector 5138"/>
          <p:cNvSpPr/>
          <p:nvPr/>
        </p:nvSpPr>
        <p:spPr>
          <a:xfrm>
            <a:off x="2916238" y="4005263"/>
            <a:ext cx="25193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40" name="Text Box 5139"/>
          <p:cNvSpPr txBox="1"/>
          <p:nvPr/>
        </p:nvSpPr>
        <p:spPr>
          <a:xfrm>
            <a:off x="3276600" y="4724400"/>
            <a:ext cx="819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4 5</a:t>
            </a:r>
            <a:endParaRPr sz="3600"/>
          </a:p>
        </p:txBody>
      </p:sp>
      <p:sp>
        <p:nvSpPr>
          <p:cNvPr id="5141" name="Text Box 5140"/>
          <p:cNvSpPr txBox="1"/>
          <p:nvPr/>
        </p:nvSpPr>
        <p:spPr>
          <a:xfrm>
            <a:off x="2051050" y="5734050"/>
            <a:ext cx="23050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 err="1"/>
              <a:t>Ans</a:t>
            </a:r>
            <a:r>
              <a:rPr sz="3600"/>
              <a:t> 4530</a:t>
            </a:r>
            <a:endParaRPr sz="3600"/>
          </a:p>
        </p:txBody>
      </p:sp>
      <p:sp>
        <p:nvSpPr>
          <p:cNvPr id="5142" name="Text Box 5141"/>
          <p:cNvSpPr txBox="1"/>
          <p:nvPr/>
        </p:nvSpPr>
        <p:spPr>
          <a:xfrm>
            <a:off x="3348038" y="2852738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9</a:t>
            </a:r>
            <a:endParaRPr sz="3600"/>
          </a:p>
        </p:txBody>
      </p:sp>
      <p:sp>
        <p:nvSpPr>
          <p:cNvPr id="5143" name="Text Box 5142"/>
          <p:cNvSpPr txBox="1"/>
          <p:nvPr/>
        </p:nvSpPr>
        <p:spPr>
          <a:xfrm>
            <a:off x="3708400" y="4076700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5</a:t>
            </a:r>
            <a:endParaRPr sz="3600"/>
          </a:p>
        </p:txBody>
      </p:sp>
      <p:sp>
        <p:nvSpPr>
          <p:cNvPr id="5144" name="Text Box 5143"/>
          <p:cNvSpPr txBox="1"/>
          <p:nvPr/>
        </p:nvSpPr>
        <p:spPr>
          <a:xfrm>
            <a:off x="4427538" y="333375"/>
            <a:ext cx="28813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= 67950 </a:t>
            </a:r>
            <a:r>
              <a:rPr sz="3200">
                <a:sym typeface="Symbol" panose="05050102010706020507" pitchFamily="18" charset="2"/>
              </a:rPr>
              <a:t> 15</a:t>
            </a:r>
            <a:endParaRPr sz="3200">
              <a:sym typeface="Symbol" panose="05050102010706020507" pitchFamily="18" charset="2"/>
            </a:endParaRPr>
          </a:p>
        </p:txBody>
      </p:sp>
      <p:sp>
        <p:nvSpPr>
          <p:cNvPr id="5147" name="Text Box 5146"/>
          <p:cNvSpPr txBox="1"/>
          <p:nvPr/>
        </p:nvSpPr>
        <p:spPr>
          <a:xfrm>
            <a:off x="4211638" y="981075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3600"/>
              <a:t>0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/>
      <p:bldP spid="5128" grpId="0"/>
      <p:bldP spid="5129" grpId="0"/>
      <p:bldP spid="5130" grpId="0"/>
      <p:bldP spid="5132" grpId="0"/>
      <p:bldP spid="5133" grpId="0"/>
      <p:bldP spid="5134" grpId="0"/>
      <p:bldP spid="5135" grpId="0"/>
      <p:bldP spid="5136" grpId="0"/>
      <p:bldP spid="5137" grpId="0"/>
      <p:bldP spid="5138" grpId="0"/>
      <p:bldP spid="5140" grpId="0"/>
      <p:bldP spid="5141" grpId="0"/>
      <p:bldP spid="5142" grpId="0"/>
      <p:bldP spid="5143" grpId="0"/>
      <p:bldP spid="5147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WPS Presentation</Application>
  <PresentationFormat>On-screen Show</PresentationFormat>
  <Paragraphs>154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Symbol</vt:lpstr>
      <vt:lpstr>微软雅黑</vt:lpstr>
      <vt:lpstr>Monospace</vt:lpstr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  <vt:lpstr>PowerPoint 演示文稿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00McCreC</dc:creator>
  <cp:lastModifiedBy>mathssite.com</cp:lastModifiedBy>
  <cp:revision>3</cp:revision>
  <dcterms:created xsi:type="dcterms:W3CDTF">2019-04-11T16:27:33Z</dcterms:created>
  <dcterms:modified xsi:type="dcterms:W3CDTF">2019-04-11T16:27:33Z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